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aveat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7bce7c9d7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7bce7c9d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3065bde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3065bde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7bce7c9d7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7bce7c9d7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7bce7c9d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77bce7c9d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7bce7c9d7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77bce7c9d7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7bce7c9d7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77bce7c9d7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2"/>
          <p:cNvSpPr/>
          <p:nvPr/>
        </p:nvSpPr>
        <p:spPr>
          <a:xfrm>
            <a:off x="0" y="4445875"/>
            <a:ext cx="9144000" cy="697500"/>
          </a:xfrm>
          <a:prstGeom prst="rect">
            <a:avLst/>
          </a:prstGeom>
          <a:solidFill>
            <a:srgbClr val="9E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Empowered to Learn!</a:t>
            </a:r>
            <a:endParaRPr i="0" sz="3200" u="none" cap="none" strike="noStrik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1" name="Google Shape;5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0425" y="4503875"/>
            <a:ext cx="791877" cy="51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/>
          <p:nvPr>
            <p:ph type="title"/>
          </p:nvPr>
        </p:nvSpPr>
        <p:spPr>
          <a:xfrm>
            <a:off x="311700" y="322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>
            <a:lvl1pPr indent="-16002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1pPr>
            <a:lvl2pPr indent="-16002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2pPr>
            <a:lvl3pPr indent="-16002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3pPr>
            <a:lvl4pPr indent="-16002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4pPr>
            <a:lvl5pPr indent="-16002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5pPr>
            <a:lvl6pPr indent="-16002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6pPr>
            <a:lvl7pPr indent="-16002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7pPr>
            <a:lvl8pPr indent="-16002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8pPr>
            <a:lvl9pPr indent="-16002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311700" y="102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" name="Google Shape;15;p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Mkvxl2ZawUHa7ih2M7ddsBj5a4K0zKvsEb1yYAqNyss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0000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697" y="16429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chemeClr val="lt1"/>
                </a:solidFill>
              </a:rPr>
              <a:t>Student-Superintendent Leadership Team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6377" r="6377" t="0"/>
          <a:stretch/>
        </p:blipFill>
        <p:spPr>
          <a:xfrm>
            <a:off x="148587" y="1135325"/>
            <a:ext cx="2564588" cy="20999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3823" l="0" r="0" t="3823"/>
          <a:stretch/>
        </p:blipFill>
        <p:spPr>
          <a:xfrm>
            <a:off x="5777238" y="1135325"/>
            <a:ext cx="3218202" cy="2099948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0" l="1774" r="1765" t="0"/>
          <a:stretch/>
        </p:blipFill>
        <p:spPr>
          <a:xfrm>
            <a:off x="2808768" y="1135315"/>
            <a:ext cx="2872873" cy="209995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503675"/>
            <a:ext cx="2119220" cy="13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2703275" y="3411016"/>
            <a:ext cx="6288300" cy="16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</a:rPr>
              <a:t>OUR PROMISE</a:t>
            </a:r>
            <a:endParaRPr b="1" sz="2100">
              <a:solidFill>
                <a:srgbClr val="FFFFFF"/>
              </a:solidFill>
            </a:endParaRPr>
          </a:p>
          <a:p>
            <a:pPr indent="0" lvl="0" marL="139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Every student in the Stanwood-Camano School District is </a:t>
            </a:r>
            <a:r>
              <a:rPr b="1" lang="en-US" sz="1900">
                <a:solidFill>
                  <a:srgbClr val="FFFFFF"/>
                </a:solidFill>
              </a:rPr>
              <a:t>empowered to learn </a:t>
            </a:r>
            <a:r>
              <a:rPr lang="en-US" sz="1900">
                <a:solidFill>
                  <a:srgbClr val="FFFFFF"/>
                </a:solidFill>
              </a:rPr>
              <a:t>in an inclusive setting and is </a:t>
            </a:r>
            <a:r>
              <a:rPr b="1" lang="en-US" sz="1900">
                <a:solidFill>
                  <a:srgbClr val="FFFFFF"/>
                </a:solidFill>
              </a:rPr>
              <a:t>prepared for the future </a:t>
            </a:r>
            <a:r>
              <a:rPr lang="en-US" sz="1900">
                <a:solidFill>
                  <a:srgbClr val="FFFFFF"/>
                </a:solidFill>
              </a:rPr>
              <a:t>of their choice</a:t>
            </a:r>
            <a:r>
              <a:rPr lang="en-US" sz="700">
                <a:solidFill>
                  <a:srgbClr val="FFFFFF"/>
                </a:solidFill>
              </a:rPr>
              <a:t>.  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8E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475" y="160575"/>
            <a:ext cx="1548301" cy="10137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888375" y="1464875"/>
            <a:ext cx="3958500" cy="3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50">
                <a:solidFill>
                  <a:schemeClr val="lt1"/>
                </a:solidFill>
              </a:rPr>
              <a:t>Portrait of a Graduate</a:t>
            </a:r>
            <a:endParaRPr b="1" sz="235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US" sz="1700">
                <a:solidFill>
                  <a:schemeClr val="lt1"/>
                </a:solidFill>
              </a:rPr>
              <a:t>College, Career, Life-Ready Graduate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US" sz="1700">
                <a:solidFill>
                  <a:schemeClr val="lt1"/>
                </a:solidFill>
              </a:rPr>
              <a:t>Effective, Collaborative Communicator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US" sz="1700">
                <a:solidFill>
                  <a:schemeClr val="lt1"/>
                </a:solidFill>
              </a:rPr>
              <a:t>Intellectual Innovator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US" sz="1700">
                <a:solidFill>
                  <a:schemeClr val="lt1"/>
                </a:solidFill>
              </a:rPr>
              <a:t>Resilient Scholar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US" sz="1700">
                <a:solidFill>
                  <a:schemeClr val="lt1"/>
                </a:solidFill>
              </a:rPr>
              <a:t>Responsible, Community-minded Citizen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US" sz="1700">
                <a:solidFill>
                  <a:schemeClr val="lt1"/>
                </a:solidFill>
              </a:rPr>
              <a:t>Solution-Seeker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0" l="15003" r="22586" t="0"/>
          <a:stretch/>
        </p:blipFill>
        <p:spPr>
          <a:xfrm>
            <a:off x="0" y="0"/>
            <a:ext cx="4572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2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Why SSLT? And how was it developed?</a:t>
            </a:r>
            <a:endParaRPr b="1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029475"/>
            <a:ext cx="7794000" cy="27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Result</a:t>
            </a:r>
            <a:r>
              <a:rPr lang="en-US"/>
              <a:t> of challenges from earlier this fall, and a desire to place student voice and leadership at the forefront of addressing issues of race, identity and inclusion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Open application for students grades 9-12 was made available in </a:t>
            </a:r>
            <a:br>
              <a:rPr lang="en-US"/>
            </a:br>
            <a:r>
              <a:rPr lang="en-US"/>
              <a:t>January 2023; 30 </a:t>
            </a:r>
            <a:r>
              <a:rPr lang="en-US"/>
              <a:t>students</a:t>
            </a:r>
            <a:r>
              <a:rPr lang="en-US"/>
              <a:t> applied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We have about 20 students participating on the SSLT split between</a:t>
            </a:r>
            <a:br>
              <a:rPr lang="en-US"/>
            </a:br>
            <a:r>
              <a:rPr lang="en-US"/>
              <a:t>LHHS and SHS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3"/>
              </a:rPr>
              <a:t>Sample Agenda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54138" y="2783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Our Charge</a:t>
            </a:r>
            <a:endParaRPr b="1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0" y="3282225"/>
            <a:ext cx="91440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sz="1882"/>
              <a:t>“The SSLT will serve as an advisory council to the Superintendent and </a:t>
            </a:r>
            <a:br>
              <a:rPr lang="en-US" sz="1882"/>
            </a:br>
            <a:r>
              <a:rPr lang="en-US" sz="1882"/>
              <a:t>the district as a whole on issues important to the students at LHHS and SHS.”</a:t>
            </a:r>
            <a:endParaRPr sz="1882"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28330" l="0" r="0" t="6780"/>
          <a:stretch/>
        </p:blipFill>
        <p:spPr>
          <a:xfrm>
            <a:off x="1128875" y="69250"/>
            <a:ext cx="6971151" cy="25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2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Our Meeting Schedule</a:t>
            </a:r>
            <a:endParaRPr b="1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953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2023 Meeting Dates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February 23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March 16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April 20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May 18 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June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Meeting Time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2:45 to 4:15 p.m.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Meeting Locations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Board Room and SHS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750" y="953300"/>
            <a:ext cx="4537549" cy="32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20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Most Important Topics</a:t>
            </a:r>
            <a:endParaRPr b="1"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894725"/>
            <a:ext cx="307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Student safety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Relationships between staff and students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900"/>
              <a:t>Trust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900"/>
              <a:t>Responsiveness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900"/>
              <a:t>Follow through/follow up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Harassment, Intimidation and Bullying (HIB)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Equity and Inclusion </a:t>
            </a:r>
            <a:endParaRPr sz="19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151" y="894725"/>
            <a:ext cx="5475451" cy="317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878075" y="2401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SSLT Accomplishments &amp; Next Steps</a:t>
            </a:r>
            <a:endParaRPr b="1"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878075" y="2898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Identification of key areas of work, and suggestions for improvement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Consistent meetings with strong representation by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Guest speakers at 3 of the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Finalizing process for 2023-2024 school year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34330" l="0" r="0" t="9937"/>
          <a:stretch/>
        </p:blipFill>
        <p:spPr>
          <a:xfrm>
            <a:off x="1124200" y="146700"/>
            <a:ext cx="6895601" cy="21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029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Questions?</a:t>
            </a:r>
            <a:endParaRPr sz="4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